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 r:id="rId2"/>
    <p:sldId id="257" r:id="rId3"/>
    <p:sldId id="258" r:id="rId4"/>
    <p:sldId id="261" r:id="rId5"/>
    <p:sldId id="259" r:id="rId6"/>
    <p:sldId id="260" r:id="rId7"/>
    <p:sldId id="262" r:id="rId8"/>
    <p:sldId id="263" r:id="rId9"/>
    <p:sldId id="264" r:id="rId10"/>
    <p:sldId id="265" r:id="rId11"/>
    <p:sldId id="266" r:id="rId12"/>
    <p:sldId id="267"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82136" autoAdjust="0"/>
  </p:normalViewPr>
  <p:slideViewPr>
    <p:cSldViewPr snapToGrid="0">
      <p:cViewPr varScale="1">
        <p:scale>
          <a:sx n="56" d="100"/>
          <a:sy n="56" d="100"/>
        </p:scale>
        <p:origin x="1218"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C313352-FE42-4B45-9821-F670FD6EEDBD}" type="datetimeFigureOut">
              <a:rPr lang="en-US" smtClean="0"/>
              <a:t>17-Apr-19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8E2B256-F1A4-4157-90F2-DD5B5E6D93D0}" type="slidenum">
              <a:rPr lang="en-US" smtClean="0"/>
              <a:t>‹#›</a:t>
            </a:fld>
            <a:endParaRPr lang="en-US"/>
          </a:p>
        </p:txBody>
      </p:sp>
    </p:spTree>
    <p:extLst>
      <p:ext uri="{BB962C8B-B14F-4D97-AF65-F5344CB8AC3E}">
        <p14:creationId xmlns:p14="http://schemas.microsoft.com/office/powerpoint/2010/main" val="29238833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Organizational structure describes the rules, roles and responsibilities within an organization, things we more commonly describe as the organization's hierarchy. The hierarchy of command in an organization is a depiction of the structure of that organization (Thompson, 2019). This shows the roles of each employee sand to whom each employee reports/. This is why it can be represented diagrammatically as a chart showing the chain of command.</a:t>
            </a:r>
          </a:p>
        </p:txBody>
      </p:sp>
      <p:sp>
        <p:nvSpPr>
          <p:cNvPr id="4" name="Slide Number Placeholder 3"/>
          <p:cNvSpPr>
            <a:spLocks noGrp="1"/>
          </p:cNvSpPr>
          <p:nvPr>
            <p:ph type="sldNum" sz="quarter" idx="5"/>
          </p:nvPr>
        </p:nvSpPr>
        <p:spPr/>
        <p:txBody>
          <a:bodyPr/>
          <a:lstStyle/>
          <a:p>
            <a:fld id="{58E2B256-F1A4-4157-90F2-DD5B5E6D93D0}" type="slidenum">
              <a:rPr lang="en-US" smtClean="0"/>
              <a:t>2</a:t>
            </a:fld>
            <a:endParaRPr lang="en-US"/>
          </a:p>
        </p:txBody>
      </p:sp>
    </p:spTree>
    <p:extLst>
      <p:ext uri="{BB962C8B-B14F-4D97-AF65-F5344CB8AC3E}">
        <p14:creationId xmlns:p14="http://schemas.microsoft.com/office/powerpoint/2010/main" val="22073127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a nutshell, the structure of Telkom is in such a way that at the top, there is the Chief executive officer. Under him there are managing directors and chief information officer, chief financial officer, chief administration officer as well as chief commercial officer.</a:t>
            </a:r>
          </a:p>
        </p:txBody>
      </p:sp>
      <p:sp>
        <p:nvSpPr>
          <p:cNvPr id="4" name="Slide Number Placeholder 3"/>
          <p:cNvSpPr>
            <a:spLocks noGrp="1"/>
          </p:cNvSpPr>
          <p:nvPr>
            <p:ph type="sldNum" sz="quarter" idx="5"/>
          </p:nvPr>
        </p:nvSpPr>
        <p:spPr/>
        <p:txBody>
          <a:bodyPr/>
          <a:lstStyle/>
          <a:p>
            <a:fld id="{58E2B256-F1A4-4157-90F2-DD5B5E6D93D0}" type="slidenum">
              <a:rPr lang="en-US" smtClean="0"/>
              <a:t>4</a:t>
            </a:fld>
            <a:endParaRPr lang="en-US"/>
          </a:p>
        </p:txBody>
      </p:sp>
    </p:spTree>
    <p:extLst>
      <p:ext uri="{BB962C8B-B14F-4D97-AF65-F5344CB8AC3E}">
        <p14:creationId xmlns:p14="http://schemas.microsoft.com/office/powerpoint/2010/main" val="3185381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Organizational design’</a:t>
            </a:r>
            <a:r>
              <a:rPr lang="en-US" b="0" i="0" dirty="0">
                <a:solidFill>
                  <a:srgbClr val="222222"/>
                </a:solidFill>
                <a:effectLst/>
                <a:latin typeface="RobotoRegular"/>
              </a:rPr>
              <a:t>s purpose is to identify the dysfunctional elements of a company's procedures, systems, workflow or even its organizational structure with the aim of making positive changes to help the company meet its objectives and current business goals. Organizational design takes a holistic look at the company with a view to identifying inefficient workflows, such as communication breakdowns and steps that don't add value (</a:t>
            </a:r>
            <a:r>
              <a:rPr lang="en-US" sz="1200" kern="1200" dirty="0">
                <a:solidFill>
                  <a:schemeClr val="tx1"/>
                </a:solidFill>
                <a:effectLst/>
                <a:latin typeface="+mn-lt"/>
                <a:ea typeface="+mn-ea"/>
                <a:cs typeface="+mn-cs"/>
              </a:rPr>
              <a:t>Thompson, 2019)</a:t>
            </a:r>
            <a:r>
              <a:rPr lang="en-US" b="0" i="0" dirty="0">
                <a:solidFill>
                  <a:srgbClr val="222222"/>
                </a:solidFill>
                <a:effectLst/>
                <a:latin typeface="RobotoRegular"/>
              </a:rPr>
              <a:t>. Since organizational design keeps changing, the future of work is also bound to change in the same way as the designs of organizations continue to evolve (Mueller, 2014)</a:t>
            </a:r>
            <a:endParaRPr lang="en-US" dirty="0"/>
          </a:p>
        </p:txBody>
      </p:sp>
      <p:sp>
        <p:nvSpPr>
          <p:cNvPr id="4" name="Slide Number Placeholder 3"/>
          <p:cNvSpPr>
            <a:spLocks noGrp="1"/>
          </p:cNvSpPr>
          <p:nvPr>
            <p:ph type="sldNum" sz="quarter" idx="5"/>
          </p:nvPr>
        </p:nvSpPr>
        <p:spPr/>
        <p:txBody>
          <a:bodyPr/>
          <a:lstStyle/>
          <a:p>
            <a:fld id="{58E2B256-F1A4-4157-90F2-DD5B5E6D93D0}" type="slidenum">
              <a:rPr lang="en-US" smtClean="0"/>
              <a:t>5</a:t>
            </a:fld>
            <a:endParaRPr lang="en-US"/>
          </a:p>
        </p:txBody>
      </p:sp>
    </p:spTree>
    <p:extLst>
      <p:ext uri="{BB962C8B-B14F-4D97-AF65-F5344CB8AC3E}">
        <p14:creationId xmlns:p14="http://schemas.microsoft.com/office/powerpoint/2010/main" val="3496106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diagnostic process at Telkom takes a holistic approach. However, the key areas that are examined and diagnosed for errors and lack of addition of values include the way employees perform their duties in various departments. The stages of production of airtime and scratch cards is also examined to ensure efficiency in the process. Misprints and defective denotation of the values of the scratch cards is done by computer and verified by human effort. However, diagnosis is done to ensure no repetition of work in the organization. All these activities encompass organizational design of the Telkom.</a:t>
            </a:r>
          </a:p>
        </p:txBody>
      </p:sp>
      <p:sp>
        <p:nvSpPr>
          <p:cNvPr id="4" name="Slide Number Placeholder 3"/>
          <p:cNvSpPr>
            <a:spLocks noGrp="1"/>
          </p:cNvSpPr>
          <p:nvPr>
            <p:ph type="sldNum" sz="quarter" idx="5"/>
          </p:nvPr>
        </p:nvSpPr>
        <p:spPr/>
        <p:txBody>
          <a:bodyPr/>
          <a:lstStyle/>
          <a:p>
            <a:fld id="{58E2B256-F1A4-4157-90F2-DD5B5E6D93D0}" type="slidenum">
              <a:rPr lang="en-US" smtClean="0"/>
              <a:t>6</a:t>
            </a:fld>
            <a:endParaRPr lang="en-US"/>
          </a:p>
        </p:txBody>
      </p:sp>
    </p:spTree>
    <p:extLst>
      <p:ext uri="{BB962C8B-B14F-4D97-AF65-F5344CB8AC3E}">
        <p14:creationId xmlns:p14="http://schemas.microsoft.com/office/powerpoint/2010/main" val="42397805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A differentiation strategy is an organizational shift away from marketing and product development based on cost to emphasizing the high quality of your small business' products and services.</a:t>
            </a:r>
            <a:endParaRPr lang="en-US" dirty="0"/>
          </a:p>
        </p:txBody>
      </p:sp>
      <p:sp>
        <p:nvSpPr>
          <p:cNvPr id="4" name="Slide Number Placeholder 3"/>
          <p:cNvSpPr>
            <a:spLocks noGrp="1"/>
          </p:cNvSpPr>
          <p:nvPr>
            <p:ph type="sldNum" sz="quarter" idx="5"/>
          </p:nvPr>
        </p:nvSpPr>
        <p:spPr/>
        <p:txBody>
          <a:bodyPr/>
          <a:lstStyle/>
          <a:p>
            <a:fld id="{58E2B256-F1A4-4157-90F2-DD5B5E6D93D0}" type="slidenum">
              <a:rPr lang="en-US" smtClean="0"/>
              <a:t>7</a:t>
            </a:fld>
            <a:endParaRPr lang="en-US"/>
          </a:p>
        </p:txBody>
      </p:sp>
    </p:spTree>
    <p:extLst>
      <p:ext uri="{BB962C8B-B14F-4D97-AF65-F5344CB8AC3E}">
        <p14:creationId xmlns:p14="http://schemas.microsoft.com/office/powerpoint/2010/main" val="18195077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numerous opportunities and options that go hand in hand with the strategic goals of Telcom. Since the provision of home internet has ben neglected by competitors because of the cost, the company can use the already established infrastructure used by Posta Corporation to provide internet access to all tows and their neighborhoods and also expand its services to schools and universities which present a greater opportunity for expansion. However, this will require careful planning and training of employees as well as acquiring a higher ad stronger bandwidth from the Communications Authority.</a:t>
            </a:r>
          </a:p>
        </p:txBody>
      </p:sp>
      <p:sp>
        <p:nvSpPr>
          <p:cNvPr id="4" name="Slide Number Placeholder 3"/>
          <p:cNvSpPr>
            <a:spLocks noGrp="1"/>
          </p:cNvSpPr>
          <p:nvPr>
            <p:ph type="sldNum" sz="quarter" idx="5"/>
          </p:nvPr>
        </p:nvSpPr>
        <p:spPr/>
        <p:txBody>
          <a:bodyPr/>
          <a:lstStyle/>
          <a:p>
            <a:fld id="{58E2B256-F1A4-4157-90F2-DD5B5E6D93D0}" type="slidenum">
              <a:rPr lang="en-US" smtClean="0"/>
              <a:t>8</a:t>
            </a:fld>
            <a:endParaRPr lang="en-US"/>
          </a:p>
        </p:txBody>
      </p:sp>
    </p:spTree>
    <p:extLst>
      <p:ext uri="{BB962C8B-B14F-4D97-AF65-F5344CB8AC3E}">
        <p14:creationId xmlns:p14="http://schemas.microsoft.com/office/powerpoint/2010/main" val="23817682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Corporate culture refers to the beliefs and behaviors that determine how a company's employees and management interact and handle outside business transactions. Often, corporate culture is implied, not expressly defined, and develops organically over time from the cumulative traits of the people the company hires. Things such as what the organization does to keep employees motivated, what an organization does to ensure good interaction between managers and junior employees and what an organization does to ensure cordial relationship between management and employees all encompass an organization culture.</a:t>
            </a:r>
          </a:p>
        </p:txBody>
      </p:sp>
      <p:sp>
        <p:nvSpPr>
          <p:cNvPr id="4" name="Slide Number Placeholder 3"/>
          <p:cNvSpPr>
            <a:spLocks noGrp="1"/>
          </p:cNvSpPr>
          <p:nvPr>
            <p:ph type="sldNum" sz="quarter" idx="5"/>
          </p:nvPr>
        </p:nvSpPr>
        <p:spPr/>
        <p:txBody>
          <a:bodyPr/>
          <a:lstStyle/>
          <a:p>
            <a:fld id="{58E2B256-F1A4-4157-90F2-DD5B5E6D93D0}" type="slidenum">
              <a:rPr lang="en-US" smtClean="0"/>
              <a:t>9</a:t>
            </a:fld>
            <a:endParaRPr lang="en-US"/>
          </a:p>
        </p:txBody>
      </p:sp>
    </p:spTree>
    <p:extLst>
      <p:ext uri="{BB962C8B-B14F-4D97-AF65-F5344CB8AC3E}">
        <p14:creationId xmlns:p14="http://schemas.microsoft.com/office/powerpoint/2010/main" val="27612977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of the best ways of retaining employees and ensuring their satisfaction is involving them in decisions that affect their work. Incentives such as paid sick leaves also help employees to be happy in their work places and reduce the likelihood of employees wanting to leave the organization (</a:t>
            </a:r>
            <a:r>
              <a:rPr lang="en-US" dirty="0" err="1"/>
              <a:t>Terera</a:t>
            </a:r>
            <a:r>
              <a:rPr lang="en-US" dirty="0"/>
              <a:t> &amp; </a:t>
            </a:r>
            <a:r>
              <a:rPr lang="en-US" dirty="0" err="1"/>
              <a:t>Ngirande</a:t>
            </a:r>
            <a:r>
              <a:rPr lang="en-US" dirty="0"/>
              <a:t>, 2014). Furthermore, listening to employees on matters that affect their work reduces stress among them and helps to enhance their job satisfaction.</a:t>
            </a:r>
          </a:p>
        </p:txBody>
      </p:sp>
      <p:sp>
        <p:nvSpPr>
          <p:cNvPr id="4" name="Slide Number Placeholder 3"/>
          <p:cNvSpPr>
            <a:spLocks noGrp="1"/>
          </p:cNvSpPr>
          <p:nvPr>
            <p:ph type="sldNum" sz="quarter" idx="5"/>
          </p:nvPr>
        </p:nvSpPr>
        <p:spPr/>
        <p:txBody>
          <a:bodyPr/>
          <a:lstStyle/>
          <a:p>
            <a:fld id="{58E2B256-F1A4-4157-90F2-DD5B5E6D93D0}" type="slidenum">
              <a:rPr lang="en-US" smtClean="0"/>
              <a:t>10</a:t>
            </a:fld>
            <a:endParaRPr lang="en-US"/>
          </a:p>
        </p:txBody>
      </p:sp>
    </p:spTree>
    <p:extLst>
      <p:ext uri="{BB962C8B-B14F-4D97-AF65-F5344CB8AC3E}">
        <p14:creationId xmlns:p14="http://schemas.microsoft.com/office/powerpoint/2010/main" val="23593806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17C7AD-790B-4F24-8AB9-62D05BA22D4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79316FA-3938-4C38-A90A-E874E4C1CB4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E1DD3BE-0813-4D3F-88BD-667D6B51A693}"/>
              </a:ext>
            </a:extLst>
          </p:cNvPr>
          <p:cNvSpPr>
            <a:spLocks noGrp="1"/>
          </p:cNvSpPr>
          <p:nvPr>
            <p:ph type="dt" sz="half" idx="10"/>
          </p:nvPr>
        </p:nvSpPr>
        <p:spPr/>
        <p:txBody>
          <a:bodyPr/>
          <a:lstStyle/>
          <a:p>
            <a:fld id="{6F8568D5-C887-4C6B-976F-BE54BF3BF207}" type="datetimeFigureOut">
              <a:rPr lang="en-US" smtClean="0"/>
              <a:t>17-Apr-19</a:t>
            </a:fld>
            <a:endParaRPr lang="en-US"/>
          </a:p>
        </p:txBody>
      </p:sp>
      <p:sp>
        <p:nvSpPr>
          <p:cNvPr id="5" name="Footer Placeholder 4">
            <a:extLst>
              <a:ext uri="{FF2B5EF4-FFF2-40B4-BE49-F238E27FC236}">
                <a16:creationId xmlns:a16="http://schemas.microsoft.com/office/drawing/2014/main" id="{D6CC6299-E8C1-47C6-BCFA-9A888D5CB2B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8F67CE2-8DFB-4A4D-823F-048A086C0E1F}"/>
              </a:ext>
            </a:extLst>
          </p:cNvPr>
          <p:cNvSpPr>
            <a:spLocks noGrp="1"/>
          </p:cNvSpPr>
          <p:nvPr>
            <p:ph type="sldNum" sz="quarter" idx="12"/>
          </p:nvPr>
        </p:nvSpPr>
        <p:spPr/>
        <p:txBody>
          <a:bodyPr/>
          <a:lstStyle/>
          <a:p>
            <a:fld id="{1B3592B4-323E-40B8-859E-7FA0B344CD3D}" type="slidenum">
              <a:rPr lang="en-US" smtClean="0"/>
              <a:t>‹#›</a:t>
            </a:fld>
            <a:endParaRPr lang="en-US"/>
          </a:p>
        </p:txBody>
      </p:sp>
    </p:spTree>
    <p:extLst>
      <p:ext uri="{BB962C8B-B14F-4D97-AF65-F5344CB8AC3E}">
        <p14:creationId xmlns:p14="http://schemas.microsoft.com/office/powerpoint/2010/main" val="17445812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49E957-3FFB-48EB-BDD2-725785EB219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842A803-255A-4CB1-809A-F016170D1E1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0E84535-2CEA-439B-B694-94EAF33401B2}"/>
              </a:ext>
            </a:extLst>
          </p:cNvPr>
          <p:cNvSpPr>
            <a:spLocks noGrp="1"/>
          </p:cNvSpPr>
          <p:nvPr>
            <p:ph type="dt" sz="half" idx="10"/>
          </p:nvPr>
        </p:nvSpPr>
        <p:spPr/>
        <p:txBody>
          <a:bodyPr/>
          <a:lstStyle/>
          <a:p>
            <a:fld id="{6F8568D5-C887-4C6B-976F-BE54BF3BF207}" type="datetimeFigureOut">
              <a:rPr lang="en-US" smtClean="0"/>
              <a:t>17-Apr-19</a:t>
            </a:fld>
            <a:endParaRPr lang="en-US"/>
          </a:p>
        </p:txBody>
      </p:sp>
      <p:sp>
        <p:nvSpPr>
          <p:cNvPr id="5" name="Footer Placeholder 4">
            <a:extLst>
              <a:ext uri="{FF2B5EF4-FFF2-40B4-BE49-F238E27FC236}">
                <a16:creationId xmlns:a16="http://schemas.microsoft.com/office/drawing/2014/main" id="{97022A0E-CA3B-4C31-932E-A92B9CB8DD1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A8F20FD-AC33-496D-8622-2A35C78A3579}"/>
              </a:ext>
            </a:extLst>
          </p:cNvPr>
          <p:cNvSpPr>
            <a:spLocks noGrp="1"/>
          </p:cNvSpPr>
          <p:nvPr>
            <p:ph type="sldNum" sz="quarter" idx="12"/>
          </p:nvPr>
        </p:nvSpPr>
        <p:spPr/>
        <p:txBody>
          <a:bodyPr/>
          <a:lstStyle/>
          <a:p>
            <a:fld id="{1B3592B4-323E-40B8-859E-7FA0B344CD3D}" type="slidenum">
              <a:rPr lang="en-US" smtClean="0"/>
              <a:t>‹#›</a:t>
            </a:fld>
            <a:endParaRPr lang="en-US"/>
          </a:p>
        </p:txBody>
      </p:sp>
    </p:spTree>
    <p:extLst>
      <p:ext uri="{BB962C8B-B14F-4D97-AF65-F5344CB8AC3E}">
        <p14:creationId xmlns:p14="http://schemas.microsoft.com/office/powerpoint/2010/main" val="34440050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0DF08B-1F44-49B4-8323-1A908B347ED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48B0B85-6B6F-429E-95E3-11ACF8C0FCE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95C16F3-404D-415B-96F1-5933270A4527}"/>
              </a:ext>
            </a:extLst>
          </p:cNvPr>
          <p:cNvSpPr>
            <a:spLocks noGrp="1"/>
          </p:cNvSpPr>
          <p:nvPr>
            <p:ph type="dt" sz="half" idx="10"/>
          </p:nvPr>
        </p:nvSpPr>
        <p:spPr/>
        <p:txBody>
          <a:bodyPr/>
          <a:lstStyle/>
          <a:p>
            <a:fld id="{6F8568D5-C887-4C6B-976F-BE54BF3BF207}" type="datetimeFigureOut">
              <a:rPr lang="en-US" smtClean="0"/>
              <a:t>17-Apr-19</a:t>
            </a:fld>
            <a:endParaRPr lang="en-US"/>
          </a:p>
        </p:txBody>
      </p:sp>
      <p:sp>
        <p:nvSpPr>
          <p:cNvPr id="5" name="Footer Placeholder 4">
            <a:extLst>
              <a:ext uri="{FF2B5EF4-FFF2-40B4-BE49-F238E27FC236}">
                <a16:creationId xmlns:a16="http://schemas.microsoft.com/office/drawing/2014/main" id="{26DB6B79-5A3C-475D-AA39-4DC9D5B8084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5674164-0BC9-4E91-BD03-CEE1D01605A1}"/>
              </a:ext>
            </a:extLst>
          </p:cNvPr>
          <p:cNvSpPr>
            <a:spLocks noGrp="1"/>
          </p:cNvSpPr>
          <p:nvPr>
            <p:ph type="sldNum" sz="quarter" idx="12"/>
          </p:nvPr>
        </p:nvSpPr>
        <p:spPr/>
        <p:txBody>
          <a:bodyPr/>
          <a:lstStyle/>
          <a:p>
            <a:fld id="{1B3592B4-323E-40B8-859E-7FA0B344CD3D}" type="slidenum">
              <a:rPr lang="en-US" smtClean="0"/>
              <a:t>‹#›</a:t>
            </a:fld>
            <a:endParaRPr lang="en-US"/>
          </a:p>
        </p:txBody>
      </p:sp>
    </p:spTree>
    <p:extLst>
      <p:ext uri="{BB962C8B-B14F-4D97-AF65-F5344CB8AC3E}">
        <p14:creationId xmlns:p14="http://schemas.microsoft.com/office/powerpoint/2010/main" val="18776401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B9A7BB-6E85-4124-A409-087C5CB9AFD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6F1C3CC-DD3E-45CE-BFE6-81C0DD6B7B9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B04BB3F-1C66-4E56-9749-367D8FE43D6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4A1B45D-BB27-4461-9CE7-CB861B68551D}"/>
              </a:ext>
            </a:extLst>
          </p:cNvPr>
          <p:cNvSpPr>
            <a:spLocks noGrp="1"/>
          </p:cNvSpPr>
          <p:nvPr>
            <p:ph type="dt" sz="half" idx="10"/>
          </p:nvPr>
        </p:nvSpPr>
        <p:spPr/>
        <p:txBody>
          <a:bodyPr/>
          <a:lstStyle/>
          <a:p>
            <a:fld id="{6F8568D5-C887-4C6B-976F-BE54BF3BF207}" type="datetimeFigureOut">
              <a:rPr lang="en-US" smtClean="0"/>
              <a:t>17-Apr-19</a:t>
            </a:fld>
            <a:endParaRPr lang="en-US"/>
          </a:p>
        </p:txBody>
      </p:sp>
      <p:sp>
        <p:nvSpPr>
          <p:cNvPr id="6" name="Footer Placeholder 5">
            <a:extLst>
              <a:ext uri="{FF2B5EF4-FFF2-40B4-BE49-F238E27FC236}">
                <a16:creationId xmlns:a16="http://schemas.microsoft.com/office/drawing/2014/main" id="{C887A715-6AA0-44E4-84EC-5B4BF34793E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F58698E-426B-43EF-A42E-52EB37666D93}"/>
              </a:ext>
            </a:extLst>
          </p:cNvPr>
          <p:cNvSpPr>
            <a:spLocks noGrp="1"/>
          </p:cNvSpPr>
          <p:nvPr>
            <p:ph type="sldNum" sz="quarter" idx="12"/>
          </p:nvPr>
        </p:nvSpPr>
        <p:spPr/>
        <p:txBody>
          <a:bodyPr/>
          <a:lstStyle/>
          <a:p>
            <a:fld id="{1B3592B4-323E-40B8-859E-7FA0B344CD3D}" type="slidenum">
              <a:rPr lang="en-US" smtClean="0"/>
              <a:t>‹#›</a:t>
            </a:fld>
            <a:endParaRPr lang="en-US"/>
          </a:p>
        </p:txBody>
      </p:sp>
    </p:spTree>
    <p:extLst>
      <p:ext uri="{BB962C8B-B14F-4D97-AF65-F5344CB8AC3E}">
        <p14:creationId xmlns:p14="http://schemas.microsoft.com/office/powerpoint/2010/main" val="1931168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B91F10-DC7F-4D59-9BA8-0BD160E5253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F6B55A3-3A18-4969-9F64-7E08EA6D1DF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A463817-E306-4020-9197-826B9A9180A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54D540B-E043-4CF5-B5A2-2B776EBC608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5584FCA-8F03-4671-A9D9-D7B2602336A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ABBC400-453A-4089-BAED-6192038338D1}"/>
              </a:ext>
            </a:extLst>
          </p:cNvPr>
          <p:cNvSpPr>
            <a:spLocks noGrp="1"/>
          </p:cNvSpPr>
          <p:nvPr>
            <p:ph type="dt" sz="half" idx="10"/>
          </p:nvPr>
        </p:nvSpPr>
        <p:spPr/>
        <p:txBody>
          <a:bodyPr/>
          <a:lstStyle/>
          <a:p>
            <a:fld id="{6F8568D5-C887-4C6B-976F-BE54BF3BF207}" type="datetimeFigureOut">
              <a:rPr lang="en-US" smtClean="0"/>
              <a:t>17-Apr-19</a:t>
            </a:fld>
            <a:endParaRPr lang="en-US"/>
          </a:p>
        </p:txBody>
      </p:sp>
      <p:sp>
        <p:nvSpPr>
          <p:cNvPr id="8" name="Footer Placeholder 7">
            <a:extLst>
              <a:ext uri="{FF2B5EF4-FFF2-40B4-BE49-F238E27FC236}">
                <a16:creationId xmlns:a16="http://schemas.microsoft.com/office/drawing/2014/main" id="{4E3983BD-91FC-4CB5-969C-624881F8DD2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D2855A4-978C-4C20-8CFD-28D606D1B218}"/>
              </a:ext>
            </a:extLst>
          </p:cNvPr>
          <p:cNvSpPr>
            <a:spLocks noGrp="1"/>
          </p:cNvSpPr>
          <p:nvPr>
            <p:ph type="sldNum" sz="quarter" idx="12"/>
          </p:nvPr>
        </p:nvSpPr>
        <p:spPr/>
        <p:txBody>
          <a:bodyPr/>
          <a:lstStyle/>
          <a:p>
            <a:fld id="{1B3592B4-323E-40B8-859E-7FA0B344CD3D}" type="slidenum">
              <a:rPr lang="en-US" smtClean="0"/>
              <a:t>‹#›</a:t>
            </a:fld>
            <a:endParaRPr lang="en-US"/>
          </a:p>
        </p:txBody>
      </p:sp>
    </p:spTree>
    <p:extLst>
      <p:ext uri="{BB962C8B-B14F-4D97-AF65-F5344CB8AC3E}">
        <p14:creationId xmlns:p14="http://schemas.microsoft.com/office/powerpoint/2010/main" val="8850070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9CA1B5-4EC7-4227-BE86-1AC95AD7C41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62D5592-CD64-4DD1-8720-D0476F9CB2CC}"/>
              </a:ext>
            </a:extLst>
          </p:cNvPr>
          <p:cNvSpPr>
            <a:spLocks noGrp="1"/>
          </p:cNvSpPr>
          <p:nvPr>
            <p:ph type="dt" sz="half" idx="10"/>
          </p:nvPr>
        </p:nvSpPr>
        <p:spPr/>
        <p:txBody>
          <a:bodyPr/>
          <a:lstStyle/>
          <a:p>
            <a:fld id="{6F8568D5-C887-4C6B-976F-BE54BF3BF207}" type="datetimeFigureOut">
              <a:rPr lang="en-US" smtClean="0"/>
              <a:t>17-Apr-19</a:t>
            </a:fld>
            <a:endParaRPr lang="en-US"/>
          </a:p>
        </p:txBody>
      </p:sp>
      <p:sp>
        <p:nvSpPr>
          <p:cNvPr id="4" name="Footer Placeholder 3">
            <a:extLst>
              <a:ext uri="{FF2B5EF4-FFF2-40B4-BE49-F238E27FC236}">
                <a16:creationId xmlns:a16="http://schemas.microsoft.com/office/drawing/2014/main" id="{055315D6-8C93-469B-8E8B-05B5E247931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7E86614-6852-455B-B005-83A41DA35F7D}"/>
              </a:ext>
            </a:extLst>
          </p:cNvPr>
          <p:cNvSpPr>
            <a:spLocks noGrp="1"/>
          </p:cNvSpPr>
          <p:nvPr>
            <p:ph type="sldNum" sz="quarter" idx="12"/>
          </p:nvPr>
        </p:nvSpPr>
        <p:spPr/>
        <p:txBody>
          <a:bodyPr/>
          <a:lstStyle/>
          <a:p>
            <a:fld id="{1B3592B4-323E-40B8-859E-7FA0B344CD3D}" type="slidenum">
              <a:rPr lang="en-US" smtClean="0"/>
              <a:t>‹#›</a:t>
            </a:fld>
            <a:endParaRPr lang="en-US"/>
          </a:p>
        </p:txBody>
      </p:sp>
    </p:spTree>
    <p:extLst>
      <p:ext uri="{BB962C8B-B14F-4D97-AF65-F5344CB8AC3E}">
        <p14:creationId xmlns:p14="http://schemas.microsoft.com/office/powerpoint/2010/main" val="8738199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3AF1BBC-9FA4-4B17-9313-866DCB9D1E40}"/>
              </a:ext>
            </a:extLst>
          </p:cNvPr>
          <p:cNvSpPr>
            <a:spLocks noGrp="1"/>
          </p:cNvSpPr>
          <p:nvPr>
            <p:ph type="dt" sz="half" idx="10"/>
          </p:nvPr>
        </p:nvSpPr>
        <p:spPr/>
        <p:txBody>
          <a:bodyPr/>
          <a:lstStyle/>
          <a:p>
            <a:fld id="{6F8568D5-C887-4C6B-976F-BE54BF3BF207}" type="datetimeFigureOut">
              <a:rPr lang="en-US" smtClean="0"/>
              <a:t>17-Apr-19</a:t>
            </a:fld>
            <a:endParaRPr lang="en-US"/>
          </a:p>
        </p:txBody>
      </p:sp>
      <p:sp>
        <p:nvSpPr>
          <p:cNvPr id="3" name="Footer Placeholder 2">
            <a:extLst>
              <a:ext uri="{FF2B5EF4-FFF2-40B4-BE49-F238E27FC236}">
                <a16:creationId xmlns:a16="http://schemas.microsoft.com/office/drawing/2014/main" id="{C5E3B64C-57EF-4A8C-BDD9-6580E43C4DA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26715BA-3559-4F33-BE6A-1E5BAB24DA17}"/>
              </a:ext>
            </a:extLst>
          </p:cNvPr>
          <p:cNvSpPr>
            <a:spLocks noGrp="1"/>
          </p:cNvSpPr>
          <p:nvPr>
            <p:ph type="sldNum" sz="quarter" idx="12"/>
          </p:nvPr>
        </p:nvSpPr>
        <p:spPr/>
        <p:txBody>
          <a:bodyPr/>
          <a:lstStyle/>
          <a:p>
            <a:fld id="{1B3592B4-323E-40B8-859E-7FA0B344CD3D}" type="slidenum">
              <a:rPr lang="en-US" smtClean="0"/>
              <a:t>‹#›</a:t>
            </a:fld>
            <a:endParaRPr lang="en-US"/>
          </a:p>
        </p:txBody>
      </p:sp>
    </p:spTree>
    <p:extLst>
      <p:ext uri="{BB962C8B-B14F-4D97-AF65-F5344CB8AC3E}">
        <p14:creationId xmlns:p14="http://schemas.microsoft.com/office/powerpoint/2010/main" val="34620050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5845F2-5359-443E-9209-3E4AAC3AEFA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719E895-E0DD-4CB8-894A-B3346083C48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C2BFD90-126E-43CF-A9B4-D5D85552F11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9E8AD81-2DF4-401E-BA24-20AC87C788B4}"/>
              </a:ext>
            </a:extLst>
          </p:cNvPr>
          <p:cNvSpPr>
            <a:spLocks noGrp="1"/>
          </p:cNvSpPr>
          <p:nvPr>
            <p:ph type="dt" sz="half" idx="10"/>
          </p:nvPr>
        </p:nvSpPr>
        <p:spPr/>
        <p:txBody>
          <a:bodyPr/>
          <a:lstStyle/>
          <a:p>
            <a:fld id="{6F8568D5-C887-4C6B-976F-BE54BF3BF207}" type="datetimeFigureOut">
              <a:rPr lang="en-US" smtClean="0"/>
              <a:t>17-Apr-19</a:t>
            </a:fld>
            <a:endParaRPr lang="en-US"/>
          </a:p>
        </p:txBody>
      </p:sp>
      <p:sp>
        <p:nvSpPr>
          <p:cNvPr id="6" name="Footer Placeholder 5">
            <a:extLst>
              <a:ext uri="{FF2B5EF4-FFF2-40B4-BE49-F238E27FC236}">
                <a16:creationId xmlns:a16="http://schemas.microsoft.com/office/drawing/2014/main" id="{44F2D063-9567-400D-8B62-D04BA3FB156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F64BD2C-22E0-4657-A61A-C97FEA0A14CA}"/>
              </a:ext>
            </a:extLst>
          </p:cNvPr>
          <p:cNvSpPr>
            <a:spLocks noGrp="1"/>
          </p:cNvSpPr>
          <p:nvPr>
            <p:ph type="sldNum" sz="quarter" idx="12"/>
          </p:nvPr>
        </p:nvSpPr>
        <p:spPr/>
        <p:txBody>
          <a:bodyPr/>
          <a:lstStyle/>
          <a:p>
            <a:fld id="{1B3592B4-323E-40B8-859E-7FA0B344CD3D}" type="slidenum">
              <a:rPr lang="en-US" smtClean="0"/>
              <a:t>‹#›</a:t>
            </a:fld>
            <a:endParaRPr lang="en-US"/>
          </a:p>
        </p:txBody>
      </p:sp>
    </p:spTree>
    <p:extLst>
      <p:ext uri="{BB962C8B-B14F-4D97-AF65-F5344CB8AC3E}">
        <p14:creationId xmlns:p14="http://schemas.microsoft.com/office/powerpoint/2010/main" val="22829008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9844F5-A58D-4328-829E-C7F869435BE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CD32401-017D-445C-BCFA-B341F61A533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848FAAB-84D8-4EFE-A727-EF391DF867A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007C112-F815-4278-849A-6E03C0A01C6C}"/>
              </a:ext>
            </a:extLst>
          </p:cNvPr>
          <p:cNvSpPr>
            <a:spLocks noGrp="1"/>
          </p:cNvSpPr>
          <p:nvPr>
            <p:ph type="dt" sz="half" idx="10"/>
          </p:nvPr>
        </p:nvSpPr>
        <p:spPr/>
        <p:txBody>
          <a:bodyPr/>
          <a:lstStyle/>
          <a:p>
            <a:fld id="{6F8568D5-C887-4C6B-976F-BE54BF3BF207}" type="datetimeFigureOut">
              <a:rPr lang="en-US" smtClean="0"/>
              <a:t>17-Apr-19</a:t>
            </a:fld>
            <a:endParaRPr lang="en-US"/>
          </a:p>
        </p:txBody>
      </p:sp>
      <p:sp>
        <p:nvSpPr>
          <p:cNvPr id="6" name="Footer Placeholder 5">
            <a:extLst>
              <a:ext uri="{FF2B5EF4-FFF2-40B4-BE49-F238E27FC236}">
                <a16:creationId xmlns:a16="http://schemas.microsoft.com/office/drawing/2014/main" id="{5195F5E0-72A3-4A32-B6EB-21ACE7D4784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D088F6F-E5C9-4673-848B-E9FDE469D855}"/>
              </a:ext>
            </a:extLst>
          </p:cNvPr>
          <p:cNvSpPr>
            <a:spLocks noGrp="1"/>
          </p:cNvSpPr>
          <p:nvPr>
            <p:ph type="sldNum" sz="quarter" idx="12"/>
          </p:nvPr>
        </p:nvSpPr>
        <p:spPr/>
        <p:txBody>
          <a:bodyPr/>
          <a:lstStyle/>
          <a:p>
            <a:fld id="{1B3592B4-323E-40B8-859E-7FA0B344CD3D}" type="slidenum">
              <a:rPr lang="en-US" smtClean="0"/>
              <a:t>‹#›</a:t>
            </a:fld>
            <a:endParaRPr lang="en-US"/>
          </a:p>
        </p:txBody>
      </p:sp>
    </p:spTree>
    <p:extLst>
      <p:ext uri="{BB962C8B-B14F-4D97-AF65-F5344CB8AC3E}">
        <p14:creationId xmlns:p14="http://schemas.microsoft.com/office/powerpoint/2010/main" val="35646184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1D2E26-76DD-4689-B05D-FD69568557A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27CEB6B-863B-4BB5-9DD7-078BAA37CFD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D8AFF98-2604-470A-A487-915259350F83}"/>
              </a:ext>
            </a:extLst>
          </p:cNvPr>
          <p:cNvSpPr>
            <a:spLocks noGrp="1"/>
          </p:cNvSpPr>
          <p:nvPr>
            <p:ph type="dt" sz="half" idx="10"/>
          </p:nvPr>
        </p:nvSpPr>
        <p:spPr/>
        <p:txBody>
          <a:bodyPr/>
          <a:lstStyle/>
          <a:p>
            <a:fld id="{6F8568D5-C887-4C6B-976F-BE54BF3BF207}" type="datetimeFigureOut">
              <a:rPr lang="en-US" smtClean="0"/>
              <a:t>17-Apr-19</a:t>
            </a:fld>
            <a:endParaRPr lang="en-US"/>
          </a:p>
        </p:txBody>
      </p:sp>
      <p:sp>
        <p:nvSpPr>
          <p:cNvPr id="5" name="Footer Placeholder 4">
            <a:extLst>
              <a:ext uri="{FF2B5EF4-FFF2-40B4-BE49-F238E27FC236}">
                <a16:creationId xmlns:a16="http://schemas.microsoft.com/office/drawing/2014/main" id="{0CDCF7EE-54DC-4287-BEE5-5C22556EBCB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070CC67-8AF9-4522-A3B6-143DDB5CCCF5}"/>
              </a:ext>
            </a:extLst>
          </p:cNvPr>
          <p:cNvSpPr>
            <a:spLocks noGrp="1"/>
          </p:cNvSpPr>
          <p:nvPr>
            <p:ph type="sldNum" sz="quarter" idx="12"/>
          </p:nvPr>
        </p:nvSpPr>
        <p:spPr/>
        <p:txBody>
          <a:bodyPr/>
          <a:lstStyle/>
          <a:p>
            <a:fld id="{1B3592B4-323E-40B8-859E-7FA0B344CD3D}" type="slidenum">
              <a:rPr lang="en-US" smtClean="0"/>
              <a:t>‹#›</a:t>
            </a:fld>
            <a:endParaRPr lang="en-US"/>
          </a:p>
        </p:txBody>
      </p:sp>
    </p:spTree>
    <p:extLst>
      <p:ext uri="{BB962C8B-B14F-4D97-AF65-F5344CB8AC3E}">
        <p14:creationId xmlns:p14="http://schemas.microsoft.com/office/powerpoint/2010/main" val="11064465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E341EC9-E054-4E20-8111-A088379839B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16A8556-6239-442B-90C9-C59D74DC68C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ACD6035-B35D-4C47-83D1-1ABC907682FB}"/>
              </a:ext>
            </a:extLst>
          </p:cNvPr>
          <p:cNvSpPr>
            <a:spLocks noGrp="1"/>
          </p:cNvSpPr>
          <p:nvPr>
            <p:ph type="dt" sz="half" idx="10"/>
          </p:nvPr>
        </p:nvSpPr>
        <p:spPr/>
        <p:txBody>
          <a:bodyPr/>
          <a:lstStyle/>
          <a:p>
            <a:fld id="{6F8568D5-C887-4C6B-976F-BE54BF3BF207}" type="datetimeFigureOut">
              <a:rPr lang="en-US" smtClean="0"/>
              <a:t>17-Apr-19</a:t>
            </a:fld>
            <a:endParaRPr lang="en-US"/>
          </a:p>
        </p:txBody>
      </p:sp>
      <p:sp>
        <p:nvSpPr>
          <p:cNvPr id="5" name="Footer Placeholder 4">
            <a:extLst>
              <a:ext uri="{FF2B5EF4-FFF2-40B4-BE49-F238E27FC236}">
                <a16:creationId xmlns:a16="http://schemas.microsoft.com/office/drawing/2014/main" id="{CEF0221A-A0FF-4CD0-9553-C67CFA2818F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4607FAE-1327-4FF5-9F74-31B2857D9F0D}"/>
              </a:ext>
            </a:extLst>
          </p:cNvPr>
          <p:cNvSpPr>
            <a:spLocks noGrp="1"/>
          </p:cNvSpPr>
          <p:nvPr>
            <p:ph type="sldNum" sz="quarter" idx="12"/>
          </p:nvPr>
        </p:nvSpPr>
        <p:spPr/>
        <p:txBody>
          <a:bodyPr/>
          <a:lstStyle/>
          <a:p>
            <a:fld id="{1B3592B4-323E-40B8-859E-7FA0B344CD3D}" type="slidenum">
              <a:rPr lang="en-US" smtClean="0"/>
              <a:t>‹#›</a:t>
            </a:fld>
            <a:endParaRPr lang="en-US"/>
          </a:p>
        </p:txBody>
      </p:sp>
    </p:spTree>
    <p:extLst>
      <p:ext uri="{BB962C8B-B14F-4D97-AF65-F5344CB8AC3E}">
        <p14:creationId xmlns:p14="http://schemas.microsoft.com/office/powerpoint/2010/main" val="41558477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5EFD7C0-4C50-4B7E-8060-3DA2CC77810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AB20186-679F-4FB7-A493-20F7EB7B93E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7F12463-06AC-4F79-8001-F03D3408944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F8568D5-C887-4C6B-976F-BE54BF3BF207}" type="datetimeFigureOut">
              <a:rPr lang="en-US" smtClean="0"/>
              <a:t>17-Apr-19</a:t>
            </a:fld>
            <a:endParaRPr lang="en-US"/>
          </a:p>
        </p:txBody>
      </p:sp>
      <p:sp>
        <p:nvSpPr>
          <p:cNvPr id="5" name="Footer Placeholder 4">
            <a:extLst>
              <a:ext uri="{FF2B5EF4-FFF2-40B4-BE49-F238E27FC236}">
                <a16:creationId xmlns:a16="http://schemas.microsoft.com/office/drawing/2014/main" id="{561DADCB-A1FA-45DA-AC95-A2D07C0D74D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61AB128-ECEA-4726-B642-293B60C5158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B3592B4-323E-40B8-859E-7FA0B344CD3D}" type="slidenum">
              <a:rPr lang="en-US" smtClean="0"/>
              <a:t>‹#›</a:t>
            </a:fld>
            <a:endParaRPr lang="en-US"/>
          </a:p>
        </p:txBody>
      </p:sp>
    </p:spTree>
    <p:extLst>
      <p:ext uri="{BB962C8B-B14F-4D97-AF65-F5344CB8AC3E}">
        <p14:creationId xmlns:p14="http://schemas.microsoft.com/office/powerpoint/2010/main" val="2659321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mallbusiness.chron.com/difference-between-organizational-structure-design-3839.html" TargetMode="External"/><Relationship Id="rId2" Type="http://schemas.openxmlformats.org/officeDocument/2006/relationships/hyperlink" Target="https://search-proquest-com.libraryresources.columbiasouthern.edu/docview/1535386881?accountid=33337"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B8E50-8760-4EF5-9B0C-E0E11884E269}"/>
              </a:ext>
            </a:extLst>
          </p:cNvPr>
          <p:cNvSpPr>
            <a:spLocks noGrp="1"/>
          </p:cNvSpPr>
          <p:nvPr>
            <p:ph type="ctrTitle"/>
          </p:nvPr>
        </p:nvSpPr>
        <p:spPr>
          <a:xfrm>
            <a:off x="1524000" y="1122362"/>
            <a:ext cx="9144000" cy="2811283"/>
          </a:xfrm>
        </p:spPr>
        <p:txBody>
          <a:bodyPr>
            <a:normAutofit fontScale="90000"/>
          </a:bodyPr>
          <a:lstStyle/>
          <a:p>
            <a:r>
              <a:rPr lang="en-US" sz="4000" b="1" dirty="0">
                <a:solidFill>
                  <a:srgbClr val="00B0F0"/>
                </a:solidFill>
                <a:latin typeface="Times New Roman" panose="02020603050405020304" pitchFamily="18" charset="0"/>
                <a:cs typeface="Times New Roman" panose="02020603050405020304" pitchFamily="18" charset="0"/>
              </a:rPr>
              <a:t>THE ORGANIZATIONAL DIRECTION OF TELKOM: STRYCTURE, DESIGN, DIRRENTIATION STRATEGY AND CORPORATE CULTURE</a:t>
            </a:r>
          </a:p>
        </p:txBody>
      </p:sp>
      <p:sp>
        <p:nvSpPr>
          <p:cNvPr id="3" name="Subtitle 2">
            <a:extLst>
              <a:ext uri="{FF2B5EF4-FFF2-40B4-BE49-F238E27FC236}">
                <a16:creationId xmlns:a16="http://schemas.microsoft.com/office/drawing/2014/main" id="{B9B4C2FD-C172-4F12-8286-AF280987527B}"/>
              </a:ext>
            </a:extLst>
          </p:cNvPr>
          <p:cNvSpPr>
            <a:spLocks noGrp="1"/>
          </p:cNvSpPr>
          <p:nvPr>
            <p:ph type="subTitle" idx="1"/>
          </p:nvPr>
        </p:nvSpPr>
        <p:spPr>
          <a:xfrm>
            <a:off x="1524000" y="4204450"/>
            <a:ext cx="9144000" cy="1531188"/>
          </a:xfrm>
        </p:spPr>
        <p:txBody>
          <a:bodyPr>
            <a:normAutofit/>
          </a:bodyPr>
          <a:lstStyle/>
          <a:p>
            <a:r>
              <a:rPr lang="en-US" sz="3600" dirty="0">
                <a:solidFill>
                  <a:srgbClr val="002060"/>
                </a:solidFill>
                <a:latin typeface="Times New Roman" panose="02020603050405020304" pitchFamily="18" charset="0"/>
                <a:cs typeface="Times New Roman" panose="02020603050405020304" pitchFamily="18" charset="0"/>
              </a:rPr>
              <a:t>Presentation by (Insert your Name Here)</a:t>
            </a:r>
          </a:p>
        </p:txBody>
      </p:sp>
    </p:spTree>
    <p:extLst>
      <p:ext uri="{BB962C8B-B14F-4D97-AF65-F5344CB8AC3E}">
        <p14:creationId xmlns:p14="http://schemas.microsoft.com/office/powerpoint/2010/main" val="11416284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00ADC7-24A4-4E18-BDED-26BDB57953B5}"/>
              </a:ext>
            </a:extLst>
          </p:cNvPr>
          <p:cNvSpPr>
            <a:spLocks noGrp="1"/>
          </p:cNvSpPr>
          <p:nvPr>
            <p:ph type="title"/>
          </p:nvPr>
        </p:nvSpPr>
        <p:spPr/>
        <p:txBody>
          <a:bodyPr/>
          <a:lstStyle/>
          <a:p>
            <a:pPr algn="ctr"/>
            <a:r>
              <a:rPr lang="en-US" b="1" u="sng" dirty="0">
                <a:solidFill>
                  <a:srgbClr val="00B0F0"/>
                </a:solidFill>
              </a:rPr>
              <a:t>Organizational Structure</a:t>
            </a:r>
          </a:p>
        </p:txBody>
      </p:sp>
      <p:sp>
        <p:nvSpPr>
          <p:cNvPr id="3" name="Content Placeholder 2">
            <a:extLst>
              <a:ext uri="{FF2B5EF4-FFF2-40B4-BE49-F238E27FC236}">
                <a16:creationId xmlns:a16="http://schemas.microsoft.com/office/drawing/2014/main" id="{071EC20B-752F-4CBA-A8CC-287C9EB5C27A}"/>
              </a:ext>
            </a:extLst>
          </p:cNvPr>
          <p:cNvSpPr>
            <a:spLocks noGrp="1"/>
          </p:cNvSpPr>
          <p:nvPr>
            <p:ph idx="1"/>
          </p:nvPr>
        </p:nvSpPr>
        <p:spPr/>
        <p:txBody>
          <a:bodyPr/>
          <a:lstStyle/>
          <a:p>
            <a:r>
              <a:rPr lang="en-US" dirty="0"/>
              <a:t>Organizational structure simply refers to the hierarchical system of an organization.</a:t>
            </a:r>
          </a:p>
          <a:p>
            <a:r>
              <a:rPr lang="en-US" dirty="0"/>
              <a:t>Structure of an organization involves things such as the roles and responsibilities of various people</a:t>
            </a:r>
          </a:p>
          <a:p>
            <a:r>
              <a:rPr lang="en-US" dirty="0"/>
              <a:t>It also includes things such as the chain of command in an organization</a:t>
            </a:r>
          </a:p>
          <a:p>
            <a:r>
              <a:rPr lang="en-US" dirty="0"/>
              <a:t>Organizational structure can be presented diagrammatically as a hierarchy showing the chain of command</a:t>
            </a:r>
          </a:p>
          <a:p>
            <a:pPr marL="0" indent="0">
              <a:buNone/>
            </a:pPr>
            <a:r>
              <a:rPr lang="en-US" dirty="0"/>
              <a:t>	</a:t>
            </a:r>
          </a:p>
        </p:txBody>
      </p:sp>
    </p:spTree>
    <p:extLst>
      <p:ext uri="{BB962C8B-B14F-4D97-AF65-F5344CB8AC3E}">
        <p14:creationId xmlns:p14="http://schemas.microsoft.com/office/powerpoint/2010/main" val="7149949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D6B89D-74F7-4072-9247-7230BFEA2B48}"/>
              </a:ext>
            </a:extLst>
          </p:cNvPr>
          <p:cNvSpPr>
            <a:spLocks noGrp="1"/>
          </p:cNvSpPr>
          <p:nvPr>
            <p:ph type="title"/>
          </p:nvPr>
        </p:nvSpPr>
        <p:spPr/>
        <p:txBody>
          <a:bodyPr/>
          <a:lstStyle/>
          <a:p>
            <a:pPr algn="ctr"/>
            <a:r>
              <a:rPr lang="en-US" b="1" u="sng" dirty="0">
                <a:solidFill>
                  <a:srgbClr val="00B0F0"/>
                </a:solidFill>
              </a:rPr>
              <a:t>Organizational structure continued</a:t>
            </a:r>
          </a:p>
        </p:txBody>
      </p:sp>
      <p:sp>
        <p:nvSpPr>
          <p:cNvPr id="3" name="Content Placeholder 2">
            <a:extLst>
              <a:ext uri="{FF2B5EF4-FFF2-40B4-BE49-F238E27FC236}">
                <a16:creationId xmlns:a16="http://schemas.microsoft.com/office/drawing/2014/main" id="{022F0D9F-7D6B-4861-9991-8D22CF364221}"/>
              </a:ext>
            </a:extLst>
          </p:cNvPr>
          <p:cNvSpPr>
            <a:spLocks noGrp="1"/>
          </p:cNvSpPr>
          <p:nvPr>
            <p:ph idx="1"/>
          </p:nvPr>
        </p:nvSpPr>
        <p:spPr/>
        <p:txBody>
          <a:bodyPr>
            <a:normAutofit lnSpcReduction="10000"/>
          </a:bodyPr>
          <a:lstStyle/>
          <a:p>
            <a:r>
              <a:rPr lang="en-US" dirty="0"/>
              <a:t>The structure of the organization determines the following things</a:t>
            </a:r>
          </a:p>
          <a:p>
            <a:pPr marL="1371600" indent="-290513">
              <a:buFont typeface="Wingdings" panose="05000000000000000000" pitchFamily="2" charset="2"/>
              <a:buChar char="v"/>
            </a:pPr>
            <a:r>
              <a:rPr lang="en-US" dirty="0"/>
              <a:t>who reports to who</a:t>
            </a:r>
          </a:p>
          <a:p>
            <a:pPr marL="1371600" indent="-290513">
              <a:buFont typeface="Wingdings" panose="05000000000000000000" pitchFamily="2" charset="2"/>
              <a:buChar char="v"/>
            </a:pPr>
            <a:r>
              <a:rPr lang="en-US" dirty="0"/>
              <a:t>how jobs are performed or done within and organization</a:t>
            </a:r>
          </a:p>
          <a:p>
            <a:pPr marL="1371600" indent="-290513">
              <a:buFont typeface="Wingdings" panose="05000000000000000000" pitchFamily="2" charset="2"/>
              <a:buChar char="v"/>
            </a:pPr>
            <a:r>
              <a:rPr lang="en-US" dirty="0"/>
              <a:t>What people do in n organization and their job descriptions.</a:t>
            </a:r>
          </a:p>
          <a:p>
            <a:pPr marL="1371600" indent="-290513">
              <a:buFont typeface="Wingdings" panose="05000000000000000000" pitchFamily="2" charset="2"/>
              <a:buChar char="v"/>
            </a:pPr>
            <a:r>
              <a:rPr lang="en-US" dirty="0"/>
              <a:t>How each and every job fits in the overall system</a:t>
            </a:r>
          </a:p>
          <a:p>
            <a:pPr marL="1371600" indent="-290513">
              <a:buFont typeface="Wingdings" panose="05000000000000000000" pitchFamily="2" charset="2"/>
              <a:buChar char="v"/>
            </a:pPr>
            <a:r>
              <a:rPr lang="en-US" dirty="0"/>
              <a:t>Who makes decisions, and</a:t>
            </a:r>
          </a:p>
          <a:p>
            <a:pPr marL="1371600" indent="-290513">
              <a:buFont typeface="Wingdings" panose="05000000000000000000" pitchFamily="2" charset="2"/>
              <a:buChar char="v"/>
            </a:pPr>
            <a:r>
              <a:rPr lang="en-US" dirty="0"/>
              <a:t>Who each employee reports to.</a:t>
            </a:r>
          </a:p>
          <a:p>
            <a:pPr marL="1371600" indent="-290513">
              <a:buFont typeface="Wingdings" panose="05000000000000000000" pitchFamily="2" charset="2"/>
              <a:buChar char="v"/>
            </a:pPr>
            <a:endParaRPr lang="en-US" dirty="0"/>
          </a:p>
          <a:p>
            <a:pPr marL="0" indent="0">
              <a:buNone/>
            </a:pPr>
            <a:r>
              <a:rPr lang="en-US" dirty="0"/>
              <a:t>	</a:t>
            </a:r>
          </a:p>
        </p:txBody>
      </p:sp>
    </p:spTree>
    <p:extLst>
      <p:ext uri="{BB962C8B-B14F-4D97-AF65-F5344CB8AC3E}">
        <p14:creationId xmlns:p14="http://schemas.microsoft.com/office/powerpoint/2010/main" val="33494043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E28148-485A-46B8-A76A-5D887D6630D9}"/>
              </a:ext>
            </a:extLst>
          </p:cNvPr>
          <p:cNvSpPr>
            <a:spLocks noGrp="1"/>
          </p:cNvSpPr>
          <p:nvPr>
            <p:ph type="title"/>
          </p:nvPr>
        </p:nvSpPr>
        <p:spPr>
          <a:xfrm>
            <a:off x="838200" y="365125"/>
            <a:ext cx="10515600" cy="877079"/>
          </a:xfrm>
        </p:spPr>
        <p:txBody>
          <a:bodyPr/>
          <a:lstStyle/>
          <a:p>
            <a:pPr algn="ctr"/>
            <a:r>
              <a:rPr lang="en-US" b="1" u="sng" dirty="0">
                <a:solidFill>
                  <a:srgbClr val="00B0F0"/>
                </a:solidFill>
              </a:rPr>
              <a:t>The organizational Structure of Telkom</a:t>
            </a:r>
          </a:p>
        </p:txBody>
      </p:sp>
      <p:pic>
        <p:nvPicPr>
          <p:cNvPr id="4" name="Content Placeholder 3">
            <a:extLst>
              <a:ext uri="{FF2B5EF4-FFF2-40B4-BE49-F238E27FC236}">
                <a16:creationId xmlns:a16="http://schemas.microsoft.com/office/drawing/2014/main" id="{84798286-FE97-4DEA-BE2A-22C0CB49CB22}"/>
              </a:ext>
            </a:extLst>
          </p:cNvPr>
          <p:cNvPicPr>
            <a:picLocks noGrp="1" noChangeAspect="1"/>
          </p:cNvPicPr>
          <p:nvPr>
            <p:ph idx="1"/>
          </p:nvPr>
        </p:nvPicPr>
        <p:blipFill>
          <a:blip r:embed="rId3"/>
          <a:stretch>
            <a:fillRect/>
          </a:stretch>
        </p:blipFill>
        <p:spPr>
          <a:xfrm>
            <a:off x="838200" y="1242204"/>
            <a:ext cx="9461740" cy="5615795"/>
          </a:xfrm>
          <a:prstGeom prst="rect">
            <a:avLst/>
          </a:prstGeom>
        </p:spPr>
      </p:pic>
    </p:spTree>
    <p:extLst>
      <p:ext uri="{BB962C8B-B14F-4D97-AF65-F5344CB8AC3E}">
        <p14:creationId xmlns:p14="http://schemas.microsoft.com/office/powerpoint/2010/main" val="37489172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B077D4-09BE-4FFA-944B-F29C53350B7E}"/>
              </a:ext>
            </a:extLst>
          </p:cNvPr>
          <p:cNvSpPr>
            <a:spLocks noGrp="1"/>
          </p:cNvSpPr>
          <p:nvPr>
            <p:ph type="title"/>
          </p:nvPr>
        </p:nvSpPr>
        <p:spPr/>
        <p:txBody>
          <a:bodyPr/>
          <a:lstStyle/>
          <a:p>
            <a:pPr algn="ctr"/>
            <a:r>
              <a:rPr lang="en-US" b="1" u="sng" dirty="0">
                <a:solidFill>
                  <a:srgbClr val="00B0F0"/>
                </a:solidFill>
              </a:rPr>
              <a:t>Organizational Design</a:t>
            </a:r>
          </a:p>
        </p:txBody>
      </p:sp>
      <p:sp>
        <p:nvSpPr>
          <p:cNvPr id="3" name="Content Placeholder 2">
            <a:extLst>
              <a:ext uri="{FF2B5EF4-FFF2-40B4-BE49-F238E27FC236}">
                <a16:creationId xmlns:a16="http://schemas.microsoft.com/office/drawing/2014/main" id="{262E6926-940C-46FF-9ED3-FEA9E5FE996B}"/>
              </a:ext>
            </a:extLst>
          </p:cNvPr>
          <p:cNvSpPr>
            <a:spLocks noGrp="1"/>
          </p:cNvSpPr>
          <p:nvPr>
            <p:ph idx="1"/>
          </p:nvPr>
        </p:nvSpPr>
        <p:spPr/>
        <p:txBody>
          <a:bodyPr/>
          <a:lstStyle/>
          <a:p>
            <a:r>
              <a:rPr lang="en-US" dirty="0"/>
              <a:t>Organizational design refers to the methodology and process utilized by an organization to identify any dysfunctional elements and procedures.</a:t>
            </a:r>
          </a:p>
          <a:p>
            <a:r>
              <a:rPr lang="en-US" dirty="0"/>
              <a:t>Organizational design is related to organizational structure but it is different from organizational structure.</a:t>
            </a:r>
          </a:p>
          <a:p>
            <a:r>
              <a:rPr lang="en-US" dirty="0"/>
              <a:t>Organizational design is a continuous diagnostic process and helps and organization to rectify any malfunctional elements in its operations.</a:t>
            </a:r>
          </a:p>
          <a:p>
            <a:endParaRPr lang="en-US" dirty="0"/>
          </a:p>
        </p:txBody>
      </p:sp>
    </p:spTree>
    <p:extLst>
      <p:ext uri="{BB962C8B-B14F-4D97-AF65-F5344CB8AC3E}">
        <p14:creationId xmlns:p14="http://schemas.microsoft.com/office/powerpoint/2010/main" val="39515031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19E4B-2DAD-483C-A01A-1EAF36092144}"/>
              </a:ext>
            </a:extLst>
          </p:cNvPr>
          <p:cNvSpPr>
            <a:spLocks noGrp="1"/>
          </p:cNvSpPr>
          <p:nvPr>
            <p:ph type="title"/>
          </p:nvPr>
        </p:nvSpPr>
        <p:spPr/>
        <p:txBody>
          <a:bodyPr/>
          <a:lstStyle/>
          <a:p>
            <a:pPr algn="ctr"/>
            <a:r>
              <a:rPr lang="en-US" b="1" u="sng" dirty="0">
                <a:solidFill>
                  <a:srgbClr val="00B0F0"/>
                </a:solidFill>
              </a:rPr>
              <a:t>The organizational Design of Telkom</a:t>
            </a:r>
          </a:p>
        </p:txBody>
      </p:sp>
      <p:sp>
        <p:nvSpPr>
          <p:cNvPr id="3" name="Content Placeholder 2">
            <a:extLst>
              <a:ext uri="{FF2B5EF4-FFF2-40B4-BE49-F238E27FC236}">
                <a16:creationId xmlns:a16="http://schemas.microsoft.com/office/drawing/2014/main" id="{4D983FA4-A970-4066-9C8F-DC53EF0C3B64}"/>
              </a:ext>
            </a:extLst>
          </p:cNvPr>
          <p:cNvSpPr>
            <a:spLocks noGrp="1"/>
          </p:cNvSpPr>
          <p:nvPr>
            <p:ph idx="1"/>
          </p:nvPr>
        </p:nvSpPr>
        <p:spPr/>
        <p:txBody>
          <a:bodyPr/>
          <a:lstStyle/>
          <a:p>
            <a:r>
              <a:rPr lang="en-US" dirty="0"/>
              <a:t>Telkom applies one of the most effective organizational designs.</a:t>
            </a:r>
          </a:p>
          <a:p>
            <a:r>
              <a:rPr lang="en-US" dirty="0"/>
              <a:t>Functions and procedures are verified at all levels starting from the managerial level, to the supervisory level and to the level of performance of job tasks.</a:t>
            </a:r>
          </a:p>
          <a:p>
            <a:r>
              <a:rPr lang="en-US" dirty="0"/>
              <a:t>Any flaws detected at any level are communicated to the highest level of the chain of command for immediate action.</a:t>
            </a:r>
          </a:p>
          <a:p>
            <a:r>
              <a:rPr lang="en-US" dirty="0"/>
              <a:t>This helps Telkom to eliminate errors at the early stages before it escalates to the consumers of the Telkom products.</a:t>
            </a:r>
          </a:p>
        </p:txBody>
      </p:sp>
    </p:spTree>
    <p:extLst>
      <p:ext uri="{BB962C8B-B14F-4D97-AF65-F5344CB8AC3E}">
        <p14:creationId xmlns:p14="http://schemas.microsoft.com/office/powerpoint/2010/main" val="4966943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9245C3-1307-445B-A150-37E8748BEDD3}"/>
              </a:ext>
            </a:extLst>
          </p:cNvPr>
          <p:cNvSpPr>
            <a:spLocks noGrp="1"/>
          </p:cNvSpPr>
          <p:nvPr>
            <p:ph type="title"/>
          </p:nvPr>
        </p:nvSpPr>
        <p:spPr/>
        <p:txBody>
          <a:bodyPr/>
          <a:lstStyle/>
          <a:p>
            <a:pPr algn="ctr"/>
            <a:r>
              <a:rPr lang="en-US" b="1" u="sng" dirty="0">
                <a:solidFill>
                  <a:srgbClr val="00B0F0"/>
                </a:solidFill>
              </a:rPr>
              <a:t>Organization’s Differentiation and Growth Strategy</a:t>
            </a:r>
          </a:p>
        </p:txBody>
      </p:sp>
      <p:sp>
        <p:nvSpPr>
          <p:cNvPr id="3" name="Content Placeholder 2">
            <a:extLst>
              <a:ext uri="{FF2B5EF4-FFF2-40B4-BE49-F238E27FC236}">
                <a16:creationId xmlns:a16="http://schemas.microsoft.com/office/drawing/2014/main" id="{081BD38D-B110-4AF4-9D53-1782AC40299B}"/>
              </a:ext>
            </a:extLst>
          </p:cNvPr>
          <p:cNvSpPr>
            <a:spLocks noGrp="1"/>
          </p:cNvSpPr>
          <p:nvPr>
            <p:ph idx="1"/>
          </p:nvPr>
        </p:nvSpPr>
        <p:spPr>
          <a:xfrm>
            <a:off x="838200" y="1825625"/>
            <a:ext cx="10515600" cy="4667250"/>
          </a:xfrm>
        </p:spPr>
        <p:txBody>
          <a:bodyPr>
            <a:normAutofit lnSpcReduction="10000"/>
          </a:bodyPr>
          <a:lstStyle/>
          <a:p>
            <a:r>
              <a:rPr lang="en-US" dirty="0"/>
              <a:t>Telkom’s differentiation strategy involves a keen and heavy investment is </a:t>
            </a:r>
            <a:r>
              <a:rPr lang="en-US" dirty="0" err="1"/>
              <a:t>E@synet</a:t>
            </a:r>
            <a:r>
              <a:rPr lang="en-US" dirty="0"/>
              <a:t> internet products and Home internet packages.</a:t>
            </a:r>
          </a:p>
          <a:p>
            <a:r>
              <a:rPr lang="en-US" dirty="0"/>
              <a:t>Telkom is shifting away from developing products based on costs to emphasizing reliable and high speed internet for its customers.</a:t>
            </a:r>
          </a:p>
          <a:p>
            <a:r>
              <a:rPr lang="en-US" dirty="0"/>
              <a:t>Home internet has ben for long left unexploited by competitors and therefore concentrating on this product provides the company with  growth and expansion opportunities.</a:t>
            </a:r>
          </a:p>
          <a:p>
            <a:r>
              <a:rPr lang="en-US" dirty="0"/>
              <a:t>With the already existing infrastructure used by Posta corporation, the company can reach many towns at a reduced cost compared to developing new products.</a:t>
            </a:r>
          </a:p>
        </p:txBody>
      </p:sp>
    </p:spTree>
    <p:extLst>
      <p:ext uri="{BB962C8B-B14F-4D97-AF65-F5344CB8AC3E}">
        <p14:creationId xmlns:p14="http://schemas.microsoft.com/office/powerpoint/2010/main" val="32072243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4AB8A-FA8E-49D8-9F0A-3923E2F9B289}"/>
              </a:ext>
            </a:extLst>
          </p:cNvPr>
          <p:cNvSpPr>
            <a:spLocks noGrp="1"/>
          </p:cNvSpPr>
          <p:nvPr>
            <p:ph type="title"/>
          </p:nvPr>
        </p:nvSpPr>
        <p:spPr/>
        <p:txBody>
          <a:bodyPr/>
          <a:lstStyle/>
          <a:p>
            <a:pPr algn="ctr"/>
            <a:r>
              <a:rPr lang="en-US" b="1" u="sng" dirty="0">
                <a:solidFill>
                  <a:srgbClr val="00B0F0"/>
                </a:solidFill>
              </a:rPr>
              <a:t>Strategic Options and Management Approach Related to Organizational Goals and Strategies</a:t>
            </a:r>
          </a:p>
        </p:txBody>
      </p:sp>
      <p:sp>
        <p:nvSpPr>
          <p:cNvPr id="3" name="Content Placeholder 2">
            <a:extLst>
              <a:ext uri="{FF2B5EF4-FFF2-40B4-BE49-F238E27FC236}">
                <a16:creationId xmlns:a16="http://schemas.microsoft.com/office/drawing/2014/main" id="{1A24840C-9518-4CCF-86C2-D99EDF17A94A}"/>
              </a:ext>
            </a:extLst>
          </p:cNvPr>
          <p:cNvSpPr>
            <a:spLocks noGrp="1"/>
          </p:cNvSpPr>
          <p:nvPr>
            <p:ph idx="1"/>
          </p:nvPr>
        </p:nvSpPr>
        <p:spPr/>
        <p:txBody>
          <a:bodyPr/>
          <a:lstStyle/>
          <a:p>
            <a:r>
              <a:rPr lang="en-US" dirty="0"/>
              <a:t>Strategic options for Telkom include expansion of the network from major towns to remote areas to provide internet access.</a:t>
            </a:r>
          </a:p>
          <a:p>
            <a:r>
              <a:rPr lang="en-US" dirty="0"/>
              <a:t>Another option is diversifying services to include business and corporate internet solutions.</a:t>
            </a:r>
          </a:p>
          <a:p>
            <a:r>
              <a:rPr lang="en-US" dirty="0"/>
              <a:t>Providing internet service to both government and private schools and institutions of higher learning</a:t>
            </a:r>
          </a:p>
          <a:p>
            <a:r>
              <a:rPr lang="en-US" dirty="0"/>
              <a:t>These options requires a management approach geared towards obtaining a higher bandwidth from the Communication Authority and training employees.</a:t>
            </a:r>
          </a:p>
        </p:txBody>
      </p:sp>
    </p:spTree>
    <p:extLst>
      <p:ext uri="{BB962C8B-B14F-4D97-AF65-F5344CB8AC3E}">
        <p14:creationId xmlns:p14="http://schemas.microsoft.com/office/powerpoint/2010/main" val="575358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CC45CA-BE1D-45A1-A0BD-44211EA5720A}"/>
              </a:ext>
            </a:extLst>
          </p:cNvPr>
          <p:cNvSpPr>
            <a:spLocks noGrp="1"/>
          </p:cNvSpPr>
          <p:nvPr>
            <p:ph type="title"/>
          </p:nvPr>
        </p:nvSpPr>
        <p:spPr>
          <a:xfrm>
            <a:off x="838200" y="365126"/>
            <a:ext cx="10515600" cy="1066860"/>
          </a:xfrm>
        </p:spPr>
        <p:txBody>
          <a:bodyPr/>
          <a:lstStyle/>
          <a:p>
            <a:pPr algn="ctr"/>
            <a:r>
              <a:rPr lang="en-US" b="1" u="sng" dirty="0">
                <a:solidFill>
                  <a:srgbClr val="00B0F0"/>
                </a:solidFill>
              </a:rPr>
              <a:t>Corporate Culture</a:t>
            </a:r>
          </a:p>
        </p:txBody>
      </p:sp>
      <p:sp>
        <p:nvSpPr>
          <p:cNvPr id="3" name="Content Placeholder 2">
            <a:extLst>
              <a:ext uri="{FF2B5EF4-FFF2-40B4-BE49-F238E27FC236}">
                <a16:creationId xmlns:a16="http://schemas.microsoft.com/office/drawing/2014/main" id="{CA14026A-5EEC-4E61-8188-DA0038E9E0F2}"/>
              </a:ext>
            </a:extLst>
          </p:cNvPr>
          <p:cNvSpPr>
            <a:spLocks noGrp="1"/>
          </p:cNvSpPr>
          <p:nvPr>
            <p:ph idx="1"/>
          </p:nvPr>
        </p:nvSpPr>
        <p:spPr/>
        <p:txBody>
          <a:bodyPr/>
          <a:lstStyle/>
          <a:p>
            <a:r>
              <a:rPr lang="en-US" dirty="0"/>
              <a:t>Corporate culture is simply the way of doing things that defines the behaviour of the management and of an organization towards motivation of employees and enhancement of efficiency.</a:t>
            </a:r>
          </a:p>
          <a:p>
            <a:r>
              <a:rPr lang="en-US" dirty="0"/>
              <a:t>Corporate culture develops organically</a:t>
            </a:r>
          </a:p>
          <a:p>
            <a:r>
              <a:rPr lang="en-US" dirty="0"/>
              <a:t>It springs from the interaction of the management and employees of an organization</a:t>
            </a:r>
          </a:p>
          <a:p>
            <a:r>
              <a:rPr lang="en-US" dirty="0"/>
              <a:t>It has more to do with the non business activities or transactions between management and employees of an organization.</a:t>
            </a:r>
          </a:p>
        </p:txBody>
      </p:sp>
    </p:spTree>
    <p:extLst>
      <p:ext uri="{BB962C8B-B14F-4D97-AF65-F5344CB8AC3E}">
        <p14:creationId xmlns:p14="http://schemas.microsoft.com/office/powerpoint/2010/main" val="22715455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86BA37-FE08-441F-B1AC-76A8400DD0BE}"/>
              </a:ext>
            </a:extLst>
          </p:cNvPr>
          <p:cNvSpPr>
            <a:spLocks noGrp="1"/>
          </p:cNvSpPr>
          <p:nvPr>
            <p:ph type="title"/>
          </p:nvPr>
        </p:nvSpPr>
        <p:spPr/>
        <p:txBody>
          <a:bodyPr/>
          <a:lstStyle/>
          <a:p>
            <a:pPr algn="ctr"/>
            <a:r>
              <a:rPr lang="en-US" b="1" u="sng" dirty="0">
                <a:solidFill>
                  <a:srgbClr val="00B0F0"/>
                </a:solidFill>
              </a:rPr>
              <a:t>Methods used to influence employee satisfaction and retention (Telkom)</a:t>
            </a:r>
          </a:p>
        </p:txBody>
      </p:sp>
      <p:sp>
        <p:nvSpPr>
          <p:cNvPr id="3" name="Content Placeholder 2">
            <a:extLst>
              <a:ext uri="{FF2B5EF4-FFF2-40B4-BE49-F238E27FC236}">
                <a16:creationId xmlns:a16="http://schemas.microsoft.com/office/drawing/2014/main" id="{1F18050E-E1D7-44B7-95B7-6F233C9AD750}"/>
              </a:ext>
            </a:extLst>
          </p:cNvPr>
          <p:cNvSpPr>
            <a:spLocks noGrp="1"/>
          </p:cNvSpPr>
          <p:nvPr>
            <p:ph idx="1"/>
          </p:nvPr>
        </p:nvSpPr>
        <p:spPr/>
        <p:txBody>
          <a:bodyPr>
            <a:normAutofit fontScale="92500"/>
          </a:bodyPr>
          <a:lstStyle/>
          <a:p>
            <a:r>
              <a:rPr lang="en-US" dirty="0"/>
              <a:t>Organizations use various methods to bring about employee satisfaction. For the case of My organization, Telkom, the methods used to ensure employee satisfaction and retention include</a:t>
            </a:r>
          </a:p>
          <a:p>
            <a:pPr marL="1138238" indent="-276225">
              <a:buFont typeface="Wingdings" panose="05000000000000000000" pitchFamily="2" charset="2"/>
              <a:buChar char="ü"/>
            </a:pPr>
            <a:r>
              <a:rPr lang="en-US" dirty="0"/>
              <a:t>Offering promotion opportunities through internal recruitment.</a:t>
            </a:r>
          </a:p>
          <a:p>
            <a:pPr marL="1138238" indent="-276225">
              <a:buFont typeface="Wingdings" panose="05000000000000000000" pitchFamily="2" charset="2"/>
              <a:buChar char="ü"/>
            </a:pPr>
            <a:r>
              <a:rPr lang="en-US" dirty="0"/>
              <a:t>Offering on-job training to enhance employee efficiency in completing job tasks.</a:t>
            </a:r>
          </a:p>
          <a:p>
            <a:pPr marL="1138238" indent="-276225">
              <a:buFont typeface="Wingdings" panose="05000000000000000000" pitchFamily="2" charset="2"/>
              <a:buChar char="ü"/>
            </a:pPr>
            <a:r>
              <a:rPr lang="en-US" dirty="0"/>
              <a:t>Offering paid sick and family patient leaves to the employees.</a:t>
            </a:r>
          </a:p>
          <a:p>
            <a:pPr marL="1138238" indent="-276225">
              <a:buFont typeface="Wingdings" panose="05000000000000000000" pitchFamily="2" charset="2"/>
              <a:buChar char="ü"/>
            </a:pPr>
            <a:r>
              <a:rPr lang="en-US" dirty="0"/>
              <a:t>Taking to consideration the opinions of the employees before implementing changes in operations.</a:t>
            </a:r>
          </a:p>
          <a:p>
            <a:pPr marL="1138238" indent="-276225">
              <a:buFont typeface="Wingdings" panose="05000000000000000000" pitchFamily="2" charset="2"/>
              <a:buChar char="ü"/>
            </a:pPr>
            <a:r>
              <a:rPr lang="en-US" dirty="0"/>
              <a:t>Involving employees in the managerial decision making process.</a:t>
            </a:r>
          </a:p>
        </p:txBody>
      </p:sp>
    </p:spTree>
    <p:extLst>
      <p:ext uri="{BB962C8B-B14F-4D97-AF65-F5344CB8AC3E}">
        <p14:creationId xmlns:p14="http://schemas.microsoft.com/office/powerpoint/2010/main" val="2704966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B4D1D0-25A9-42B4-A281-3E40F91D55BF}"/>
              </a:ext>
            </a:extLst>
          </p:cNvPr>
          <p:cNvSpPr>
            <a:spLocks noGrp="1"/>
          </p:cNvSpPr>
          <p:nvPr>
            <p:ph type="title"/>
          </p:nvPr>
        </p:nvSpPr>
        <p:spPr>
          <a:xfrm>
            <a:off x="838200" y="365125"/>
            <a:ext cx="10515600" cy="963343"/>
          </a:xfrm>
        </p:spPr>
        <p:txBody>
          <a:bodyPr/>
          <a:lstStyle/>
          <a:p>
            <a:pPr algn="ctr"/>
            <a:r>
              <a:rPr lang="en-US" b="1" u="sng" dirty="0">
                <a:solidFill>
                  <a:srgbClr val="00B0F0"/>
                </a:solidFill>
              </a:rPr>
              <a:t>Conclusion</a:t>
            </a:r>
          </a:p>
        </p:txBody>
      </p:sp>
      <p:sp>
        <p:nvSpPr>
          <p:cNvPr id="3" name="Content Placeholder 2">
            <a:extLst>
              <a:ext uri="{FF2B5EF4-FFF2-40B4-BE49-F238E27FC236}">
                <a16:creationId xmlns:a16="http://schemas.microsoft.com/office/drawing/2014/main" id="{560D06D9-7DB9-46A0-8073-53D3AFB2D882}"/>
              </a:ext>
            </a:extLst>
          </p:cNvPr>
          <p:cNvSpPr>
            <a:spLocks noGrp="1"/>
          </p:cNvSpPr>
          <p:nvPr>
            <p:ph idx="1"/>
          </p:nvPr>
        </p:nvSpPr>
        <p:spPr>
          <a:xfrm>
            <a:off x="838200" y="1483743"/>
            <a:ext cx="10515600" cy="4693220"/>
          </a:xfrm>
        </p:spPr>
        <p:txBody>
          <a:bodyPr>
            <a:normAutofit lnSpcReduction="10000"/>
          </a:bodyPr>
          <a:lstStyle/>
          <a:p>
            <a:r>
              <a:rPr lang="en-US" dirty="0"/>
              <a:t>Organizational structure refers to what we call the hierarchical organization of an organization which includes roles and responsibilities and determines things such as the chain of command.</a:t>
            </a:r>
          </a:p>
          <a:p>
            <a:r>
              <a:rPr lang="en-US" dirty="0"/>
              <a:t>Organizational strategy is a </a:t>
            </a:r>
            <a:r>
              <a:rPr lang="en-US" dirty="0" err="1"/>
              <a:t>a</a:t>
            </a:r>
            <a:r>
              <a:rPr lang="en-US" dirty="0"/>
              <a:t> process and is also methodology used to diagnose organization procedures and operations for defective elements with the aim of making positive changes.</a:t>
            </a:r>
          </a:p>
          <a:p>
            <a:r>
              <a:rPr lang="en-US" dirty="0"/>
              <a:t>Telkom's major strategic options lie in the provision of home internet and utilization of already existing infrastructure</a:t>
            </a:r>
          </a:p>
          <a:p>
            <a:r>
              <a:rPr lang="en-US" dirty="0"/>
              <a:t>Employee satisfaction and retention is influenced by things such as incentives and inclusion of employees’ opinions in the decision making process (</a:t>
            </a:r>
            <a:r>
              <a:rPr lang="en-US" dirty="0" err="1"/>
              <a:t>Terera</a:t>
            </a:r>
            <a:r>
              <a:rPr lang="en-US" dirty="0"/>
              <a:t> &amp; </a:t>
            </a:r>
            <a:r>
              <a:rPr lang="en-US" dirty="0" err="1"/>
              <a:t>Ngirande</a:t>
            </a:r>
            <a:r>
              <a:rPr lang="en-US" dirty="0"/>
              <a:t>, 2014).</a:t>
            </a:r>
          </a:p>
          <a:p>
            <a:endParaRPr lang="en-US" dirty="0"/>
          </a:p>
        </p:txBody>
      </p:sp>
    </p:spTree>
    <p:extLst>
      <p:ext uri="{BB962C8B-B14F-4D97-AF65-F5344CB8AC3E}">
        <p14:creationId xmlns:p14="http://schemas.microsoft.com/office/powerpoint/2010/main" val="28239019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1E9064-14CD-49D2-BEAE-2E74B61BFF3B}"/>
              </a:ext>
            </a:extLst>
          </p:cNvPr>
          <p:cNvSpPr>
            <a:spLocks noGrp="1"/>
          </p:cNvSpPr>
          <p:nvPr>
            <p:ph type="title"/>
          </p:nvPr>
        </p:nvSpPr>
        <p:spPr>
          <a:xfrm>
            <a:off x="838200" y="365125"/>
            <a:ext cx="10515600" cy="1015101"/>
          </a:xfrm>
        </p:spPr>
        <p:txBody>
          <a:bodyPr/>
          <a:lstStyle/>
          <a:p>
            <a:pPr algn="ctr"/>
            <a:r>
              <a:rPr lang="en-US" b="1" u="sng" dirty="0">
                <a:solidFill>
                  <a:srgbClr val="00B0F0"/>
                </a:solidFill>
              </a:rPr>
              <a:t>References</a:t>
            </a:r>
          </a:p>
        </p:txBody>
      </p:sp>
      <p:sp>
        <p:nvSpPr>
          <p:cNvPr id="3" name="Content Placeholder 2">
            <a:extLst>
              <a:ext uri="{FF2B5EF4-FFF2-40B4-BE49-F238E27FC236}">
                <a16:creationId xmlns:a16="http://schemas.microsoft.com/office/drawing/2014/main" id="{66DB8A1F-4522-455E-80AC-5A907299CE7B}"/>
              </a:ext>
            </a:extLst>
          </p:cNvPr>
          <p:cNvSpPr>
            <a:spLocks noGrp="1"/>
          </p:cNvSpPr>
          <p:nvPr>
            <p:ph idx="1"/>
          </p:nvPr>
        </p:nvSpPr>
        <p:spPr>
          <a:xfrm>
            <a:off x="838200" y="1604513"/>
            <a:ext cx="10515600" cy="4572450"/>
          </a:xfrm>
        </p:spPr>
        <p:txBody>
          <a:bodyPr>
            <a:normAutofit fontScale="92500" lnSpcReduction="10000"/>
          </a:bodyPr>
          <a:lstStyle/>
          <a:p>
            <a:pPr marL="914400" indent="-914400">
              <a:buNone/>
            </a:pPr>
            <a:r>
              <a:rPr lang="en-US" dirty="0"/>
              <a:t>Mueller, J. R. (2014). Alternative organizational design and its impact on the future of work. Journal of Strategic Innovation and Sustainability, 9(1), 48-58. Retrieved from </a:t>
            </a:r>
            <a:r>
              <a:rPr lang="en-US" dirty="0">
                <a:hlinkClick r:id="rId2"/>
              </a:rPr>
              <a:t>https://search-proquest-com.libraryresources.columbiasouthern.edu/docview/1535386881?accountid=33337</a:t>
            </a:r>
            <a:endParaRPr lang="en-US" dirty="0"/>
          </a:p>
          <a:p>
            <a:pPr marL="914400" indent="-914400">
              <a:buNone/>
            </a:pPr>
            <a:r>
              <a:rPr lang="en-US" dirty="0" err="1"/>
              <a:t>Terera</a:t>
            </a:r>
            <a:r>
              <a:rPr lang="en-US" dirty="0"/>
              <a:t>, S. R., &amp; </a:t>
            </a:r>
            <a:r>
              <a:rPr lang="en-US" dirty="0" err="1"/>
              <a:t>Ngirande</a:t>
            </a:r>
            <a:r>
              <a:rPr lang="en-US" dirty="0"/>
              <a:t>, H. (2014). The impact of rewards on job satisfaction and employee retention. Mediterranean Journal of Social Sciences, 5(1), 481.</a:t>
            </a:r>
          </a:p>
          <a:p>
            <a:pPr marL="914400" indent="-914400">
              <a:buNone/>
            </a:pPr>
            <a:r>
              <a:rPr lang="en-US" dirty="0"/>
              <a:t>Thompson, J. (2019). Difference Between Organizational Structure &amp; Design. Small Business - Chron.com. Retrieved from </a:t>
            </a:r>
            <a:r>
              <a:rPr lang="en-US" dirty="0">
                <a:hlinkClick r:id="rId3"/>
              </a:rPr>
              <a:t>http://smallbusiness.chron.com/difference-between-organizational-structure-design-3839.html</a:t>
            </a:r>
            <a:endParaRPr lang="en-US" dirty="0"/>
          </a:p>
          <a:p>
            <a:pPr marL="914400" indent="-914400">
              <a:buNone/>
            </a:pPr>
            <a:endParaRPr lang="en-US" dirty="0"/>
          </a:p>
        </p:txBody>
      </p:sp>
    </p:spTree>
    <p:extLst>
      <p:ext uri="{BB962C8B-B14F-4D97-AF65-F5344CB8AC3E}">
        <p14:creationId xmlns:p14="http://schemas.microsoft.com/office/powerpoint/2010/main" val="423429920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179</TotalTime>
  <Words>1457</Words>
  <Application>Microsoft Office PowerPoint</Application>
  <PresentationFormat>Widescreen</PresentationFormat>
  <Paragraphs>75</Paragraphs>
  <Slides>12</Slides>
  <Notes>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Arial</vt:lpstr>
      <vt:lpstr>Calibri</vt:lpstr>
      <vt:lpstr>Calibri Light</vt:lpstr>
      <vt:lpstr>RobotoRegular</vt:lpstr>
      <vt:lpstr>Times New Roman</vt:lpstr>
      <vt:lpstr>Wingdings</vt:lpstr>
      <vt:lpstr>Office Theme</vt:lpstr>
      <vt:lpstr>THE ORGANIZATIONAL DIRECTION OF TELKOM: STRYCTURE, DESIGN, DIRRENTIATION STRATEGY AND CORPORATE CULTURE</vt:lpstr>
      <vt:lpstr>Organizational Structure</vt:lpstr>
      <vt:lpstr>Organizational structure continued</vt:lpstr>
      <vt:lpstr>The organizational Structure of Telkom</vt:lpstr>
      <vt:lpstr>Organizational Design</vt:lpstr>
      <vt:lpstr>The organizational Design of Telkom</vt:lpstr>
      <vt:lpstr>Organization’s Differentiation and Growth Strategy</vt:lpstr>
      <vt:lpstr>Strategic Options and Management Approach Related to Organizational Goals and Strategies</vt:lpstr>
      <vt:lpstr>Corporate Culture</vt:lpstr>
      <vt:lpstr>Methods used to influence employee satisfaction and retention (Telkom)</vt:lpstr>
      <vt:lpstr>Conclusion</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Organizational Direction of Telkom</dc:title>
  <dc:creator>Antony Ouma</dc:creator>
  <cp:lastModifiedBy>Antony Ouma</cp:lastModifiedBy>
  <cp:revision>27</cp:revision>
  <dcterms:created xsi:type="dcterms:W3CDTF">2019-04-17T14:32:08Z</dcterms:created>
  <dcterms:modified xsi:type="dcterms:W3CDTF">2019-04-17T17:31:49Z</dcterms:modified>
</cp:coreProperties>
</file>